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30"/>
  </p:notesMasterIdLst>
  <p:sldIdLst>
    <p:sldId id="256" r:id="rId4"/>
    <p:sldId id="262" r:id="rId5"/>
    <p:sldId id="339" r:id="rId6"/>
    <p:sldId id="261" r:id="rId7"/>
    <p:sldId id="340" r:id="rId8"/>
    <p:sldId id="342" r:id="rId9"/>
    <p:sldId id="318" r:id="rId10"/>
    <p:sldId id="268" r:id="rId11"/>
    <p:sldId id="341" r:id="rId12"/>
    <p:sldId id="343" r:id="rId13"/>
    <p:sldId id="297" r:id="rId14"/>
    <p:sldId id="347" r:id="rId15"/>
    <p:sldId id="348" r:id="rId16"/>
    <p:sldId id="349" r:id="rId17"/>
    <p:sldId id="359" r:id="rId18"/>
    <p:sldId id="346" r:id="rId19"/>
    <p:sldId id="357" r:id="rId20"/>
    <p:sldId id="350" r:id="rId21"/>
    <p:sldId id="351" r:id="rId22"/>
    <p:sldId id="352" r:id="rId23"/>
    <p:sldId id="353" r:id="rId24"/>
    <p:sldId id="354" r:id="rId25"/>
    <p:sldId id="358" r:id="rId26"/>
    <p:sldId id="344" r:id="rId27"/>
    <p:sldId id="345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88" autoAdjust="0"/>
    <p:restoredTop sz="94660" autoAdjust="0"/>
  </p:normalViewPr>
  <p:slideViewPr>
    <p:cSldViewPr snapToGrid="0">
      <p:cViewPr>
        <p:scale>
          <a:sx n="80" d="100"/>
          <a:sy n="80" d="100"/>
        </p:scale>
        <p:origin x="-420" y="258"/>
      </p:cViewPr>
      <p:guideLst>
        <p:guide orient="horz" pos="2341"/>
        <p:guide pos="3574"/>
      </p:guideLst>
    </p:cSldViewPr>
  </p:slideViewPr>
  <p:outlineViewPr>
    <p:cViewPr>
      <p:scale>
        <a:sx n="33" d="100"/>
        <a:sy n="33" d="100"/>
      </p:scale>
      <p:origin x="0" y="168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F2E2-7BE2-47D1-92D2-6783EC4A003F}" type="datetimeFigureOut">
              <a:rPr lang="ko-KR" altLang="en-US" smtClean="0"/>
              <a:t>2019-05-05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21E6-957D-4707-B3D2-A01C96646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0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:a16="http://schemas.microsoft.com/office/drawing/2014/main" xmlns="" id="{EA0AD969-7A0C-48B4-912D-A67AE18EE776}"/>
              </a:ext>
            </a:extLst>
          </p:cNvPr>
          <p:cNvSpPr/>
          <p:nvPr userDrawn="1"/>
        </p:nvSpPr>
        <p:spPr>
          <a:xfrm rot="1882940">
            <a:off x="8045016" y="1862385"/>
            <a:ext cx="3192184" cy="3057648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xmlns="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xmlns="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xmlns="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xmlns="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xmlns="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49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80062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xmlns="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7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:a16="http://schemas.microsoft.com/office/drawing/2014/main" xmlns="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13215" y="276132"/>
            <a:ext cx="11965575" cy="6464302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25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8430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484EC83C-90C3-44F9-9FB4-2FF0523F037F}"/>
              </a:ext>
            </a:extLst>
          </p:cNvPr>
          <p:cNvGrpSpPr/>
          <p:nvPr userDrawn="1"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xmlns="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xmlns="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:a16="http://schemas.microsoft.com/office/drawing/2014/main" xmlns="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:a16="http://schemas.microsoft.com/office/drawing/2014/main" xmlns="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:a16="http://schemas.microsoft.com/office/drawing/2014/main" xmlns="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54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 userDrawn="1"/>
        </p:nvSpPr>
        <p:spPr>
          <a:xfrm>
            <a:off x="2292825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2300466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xmlns="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xmlns="" id="{76F7017F-5FAE-41DD-B825-AB45B36EC8F1}"/>
              </a:ext>
            </a:extLst>
          </p:cNvPr>
          <p:cNvSpPr/>
          <p:nvPr userDrawn="1"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:a16="http://schemas.microsoft.com/office/drawing/2014/main" xmlns="" id="{1CDE18C2-CE80-4062-88C2-E8359C661307}"/>
              </a:ext>
            </a:extLst>
          </p:cNvPr>
          <p:cNvSpPr/>
          <p:nvPr userDrawn="1"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xmlns="" id="{5FD3E989-E6FE-4090-943E-4556536F4A16}"/>
              </a:ext>
            </a:extLst>
          </p:cNvPr>
          <p:cNvSpPr/>
          <p:nvPr userDrawn="1"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90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700" r:id="rId7"/>
    <p:sldLayoutId id="2147483692" r:id="rId8"/>
    <p:sldLayoutId id="2147483709" r:id="rId9"/>
    <p:sldLayoutId id="2147483697" r:id="rId10"/>
    <p:sldLayoutId id="2147483699" r:id="rId11"/>
    <p:sldLayoutId id="2147483708" r:id="rId12"/>
    <p:sldLayoutId id="2147483656" r:id="rId13"/>
    <p:sldLayoutId id="2147483687" r:id="rId1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385873" y="5916522"/>
            <a:ext cx="5314950" cy="64151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altLang="ko-KR" sz="2800" dirty="0" smtClean="0"/>
              <a:t>Monika </a:t>
            </a:r>
            <a:r>
              <a:rPr lang="pl-PL" altLang="ko-KR" sz="2800" dirty="0" err="1" smtClean="0"/>
              <a:t>Kordoń</a:t>
            </a:r>
            <a:endParaRPr lang="pl-PL" altLang="ko-KR" sz="2800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altLang="ko-KR" sz="2800" dirty="0" smtClean="0"/>
              <a:t>Promotor: dr inż. Maciej Kusy</a:t>
            </a:r>
            <a:endParaRPr lang="en-US" altLang="ko-KR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2333" y="704458"/>
            <a:ext cx="5314950" cy="2801816"/>
          </a:xfrm>
        </p:spPr>
        <p:txBody>
          <a:bodyPr/>
          <a:lstStyle/>
          <a:p>
            <a:pPr algn="ctr"/>
            <a:r>
              <a:rPr lang="pl-PL" dirty="0" smtClean="0"/>
              <a:t>Aplikacja do planowania wycieczek turystycznych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Mój rower - ciekawe funkcje</a:t>
            </a:r>
            <a:endParaRPr lang="en-US" dirty="0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xmlns="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:a16="http://schemas.microsoft.com/office/drawing/2014/main" xmlns="" id="{7F4A25E9-198B-422F-9DB0-22F7D8F38520}"/>
              </a:ext>
            </a:extLst>
          </p:cNvPr>
          <p:cNvGrpSpPr/>
          <p:nvPr/>
        </p:nvGrpSpPr>
        <p:grpSpPr>
          <a:xfrm>
            <a:off x="1626633" y="4785364"/>
            <a:ext cx="432048" cy="432048"/>
            <a:chOff x="763134" y="4698935"/>
            <a:chExt cx="432048" cy="432048"/>
          </a:xfrm>
        </p:grpSpPr>
        <p:sp>
          <p:nvSpPr>
            <p:cNvPr id="5" name="Teardrop 6">
              <a:extLst>
                <a:ext uri="{FF2B5EF4-FFF2-40B4-BE49-F238E27FC236}">
                  <a16:creationId xmlns:a16="http://schemas.microsoft.com/office/drawing/2014/main" xmlns="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xmlns="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xmlns="" id="{8B3A6BEB-40C5-49A0-971F-121E80535529}"/>
              </a:ext>
            </a:extLst>
          </p:cNvPr>
          <p:cNvGrpSpPr/>
          <p:nvPr/>
        </p:nvGrpSpPr>
        <p:grpSpPr>
          <a:xfrm>
            <a:off x="5537590" y="4799682"/>
            <a:ext cx="432048" cy="432048"/>
            <a:chOff x="763134" y="4698935"/>
            <a:chExt cx="432048" cy="432048"/>
          </a:xfrm>
        </p:grpSpPr>
        <p:sp>
          <p:nvSpPr>
            <p:cNvPr id="13" name="Teardrop 36">
              <a:extLst>
                <a:ext uri="{FF2B5EF4-FFF2-40B4-BE49-F238E27FC236}">
                  <a16:creationId xmlns:a16="http://schemas.microsoft.com/office/drawing/2014/main" xmlns="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xmlns="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xmlns="" id="{0769E287-90A3-4C17-9C4E-466A30AB7422}"/>
              </a:ext>
            </a:extLst>
          </p:cNvPr>
          <p:cNvGrpSpPr/>
          <p:nvPr/>
        </p:nvGrpSpPr>
        <p:grpSpPr>
          <a:xfrm>
            <a:off x="9692106" y="4799682"/>
            <a:ext cx="432048" cy="432048"/>
            <a:chOff x="763134" y="4698935"/>
            <a:chExt cx="432048" cy="432048"/>
          </a:xfrm>
        </p:grpSpPr>
        <p:sp>
          <p:nvSpPr>
            <p:cNvPr id="25" name="Teardrop 48">
              <a:extLst>
                <a:ext uri="{FF2B5EF4-FFF2-40B4-BE49-F238E27FC236}">
                  <a16:creationId xmlns:a16="http://schemas.microsoft.com/office/drawing/2014/main" xmlns="" id="{D3786390-1FF9-433D-96E6-D2B65523A3F2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50">
              <a:extLst>
                <a:ext uri="{FF2B5EF4-FFF2-40B4-BE49-F238E27FC236}">
                  <a16:creationId xmlns:a16="http://schemas.microsoft.com/office/drawing/2014/main" xmlns="" id="{62FB6734-D000-4D0A-A3B6-86BECDF895B7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C982B48-FC2C-468D-A03D-205A3F0BB3CC}"/>
              </a:ext>
            </a:extLst>
          </p:cNvPr>
          <p:cNvSpPr txBox="1"/>
          <p:nvPr/>
        </p:nvSpPr>
        <p:spPr>
          <a:xfrm>
            <a:off x="1465137" y="2350432"/>
            <a:ext cx="2096929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Dodawanie </a:t>
            </a:r>
            <a:r>
              <a:rPr lang="pl-PL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własnych propozycji wycieczek, są to w praktyce trasy na mapie do przejechania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Straight Connector 60">
            <a:extLst>
              <a:ext uri="{FF2B5EF4-FFF2-40B4-BE49-F238E27FC236}">
                <a16:creationId xmlns:a16="http://schemas.microsoft.com/office/drawing/2014/main" xmlns="" id="{EDAEC66A-6E14-48E2-B47A-B3E89B8F17F3}"/>
              </a:ext>
            </a:extLst>
          </p:cNvPr>
          <p:cNvCxnSpPr/>
          <p:nvPr/>
        </p:nvCxnSpPr>
        <p:spPr>
          <a:xfrm>
            <a:off x="1425417" y="2350432"/>
            <a:ext cx="2" cy="151914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EBF1488-E7CE-4E5A-821D-AE900512286B}"/>
              </a:ext>
            </a:extLst>
          </p:cNvPr>
          <p:cNvSpPr txBox="1"/>
          <p:nvPr/>
        </p:nvSpPr>
        <p:spPr>
          <a:xfrm>
            <a:off x="5247156" y="2350432"/>
            <a:ext cx="2859613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Opcja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dzielenia się trasą z innymi użytkownikami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4" name="Straight Connector 91">
            <a:extLst>
              <a:ext uri="{FF2B5EF4-FFF2-40B4-BE49-F238E27FC236}">
                <a16:creationId xmlns:a16="http://schemas.microsoft.com/office/drawing/2014/main" xmlns="" id="{BC8DF6D8-5E01-491F-AF79-A44EE6F696B8}"/>
              </a:ext>
            </a:extLst>
          </p:cNvPr>
          <p:cNvCxnSpPr/>
          <p:nvPr/>
        </p:nvCxnSpPr>
        <p:spPr>
          <a:xfrm>
            <a:off x="5171628" y="235043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B7979DE-0A13-4392-A7A9-A432DBA1726C}"/>
              </a:ext>
            </a:extLst>
          </p:cNvPr>
          <p:cNvSpPr txBox="1"/>
          <p:nvPr/>
        </p:nvSpPr>
        <p:spPr>
          <a:xfrm>
            <a:off x="9154440" y="2350432"/>
            <a:ext cx="2023076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Dodawanie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ocen, komentarzy i zdjęć do udostępnionej trasy przez innych użytkowników </a:t>
            </a:r>
          </a:p>
        </p:txBody>
      </p:sp>
      <p:cxnSp>
        <p:nvCxnSpPr>
          <p:cNvPr id="52" name="Straight Connector 101">
            <a:extLst>
              <a:ext uri="{FF2B5EF4-FFF2-40B4-BE49-F238E27FC236}">
                <a16:creationId xmlns:a16="http://schemas.microsoft.com/office/drawing/2014/main" xmlns="" id="{364ADE02-5694-4952-9361-CF0296D7D909}"/>
              </a:ext>
            </a:extLst>
          </p:cNvPr>
          <p:cNvCxnSpPr/>
          <p:nvPr/>
        </p:nvCxnSpPr>
        <p:spPr>
          <a:xfrm>
            <a:off x="9123734" y="2286118"/>
            <a:ext cx="10011" cy="158345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7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>
            <a:extLst>
              <a:ext uri="{FF2B5EF4-FFF2-40B4-BE49-F238E27FC236}">
                <a16:creationId xmlns:a16="http://schemas.microsoft.com/office/drawing/2014/main" xmlns="" id="{25160770-261A-4D46-9DA5-9C9CDC4A24DC}"/>
              </a:ext>
            </a:extLst>
          </p:cNvPr>
          <p:cNvSpPr/>
          <p:nvPr/>
        </p:nvSpPr>
        <p:spPr>
          <a:xfrm rot="18900000" flipH="1">
            <a:off x="1859216" y="341010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xmlns="" id="{2D5C6913-3731-46C1-B593-32F47473EF2B}"/>
              </a:ext>
            </a:extLst>
          </p:cNvPr>
          <p:cNvSpPr/>
          <p:nvPr/>
        </p:nvSpPr>
        <p:spPr>
          <a:xfrm rot="2700000">
            <a:off x="3031286" y="337799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xmlns="" id="{943EE4B5-333C-4456-B4CA-FDD6D2EA4870}"/>
              </a:ext>
            </a:extLst>
          </p:cNvPr>
          <p:cNvSpPr/>
          <p:nvPr/>
        </p:nvSpPr>
        <p:spPr>
          <a:xfrm rot="21600000" flipH="1">
            <a:off x="2413804" y="311216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xmlns="" id="{52BE13A9-B654-4D6F-8DB3-CB88E52A1885}"/>
              </a:ext>
            </a:extLst>
          </p:cNvPr>
          <p:cNvSpPr/>
          <p:nvPr/>
        </p:nvSpPr>
        <p:spPr>
          <a:xfrm rot="16200000" flipH="1">
            <a:off x="1692454" y="40042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6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xmlns="" id="{2E345507-0DEB-426A-AACC-719C34C09E01}"/>
              </a:ext>
            </a:extLst>
          </p:cNvPr>
          <p:cNvSpPr/>
          <p:nvPr/>
        </p:nvSpPr>
        <p:spPr>
          <a:xfrm rot="16200000" flipH="1">
            <a:off x="3264554" y="400699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4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6">
            <a:extLst>
              <a:ext uri="{FF2B5EF4-FFF2-40B4-BE49-F238E27FC236}">
                <a16:creationId xmlns:a16="http://schemas.microsoft.com/office/drawing/2014/main" xmlns="" id="{D7E60B5B-50DD-431F-B6B7-0F1169C3FADB}"/>
              </a:ext>
            </a:extLst>
          </p:cNvPr>
          <p:cNvSpPr/>
          <p:nvPr/>
        </p:nvSpPr>
        <p:spPr>
          <a:xfrm>
            <a:off x="329550" y="399508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69">
            <a:extLst>
              <a:ext uri="{FF2B5EF4-FFF2-40B4-BE49-F238E27FC236}">
                <a16:creationId xmlns:a16="http://schemas.microsoft.com/office/drawing/2014/main" xmlns="" id="{9A7E855A-1A77-4F02-A0B7-51BD3D71535F}"/>
              </a:ext>
            </a:extLst>
          </p:cNvPr>
          <p:cNvSpPr/>
          <p:nvPr/>
        </p:nvSpPr>
        <p:spPr>
          <a:xfrm>
            <a:off x="826305" y="281204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72">
            <a:extLst>
              <a:ext uri="{FF2B5EF4-FFF2-40B4-BE49-F238E27FC236}">
                <a16:creationId xmlns:a16="http://schemas.microsoft.com/office/drawing/2014/main" xmlns="" id="{50F75434-1FC6-4D89-AB74-99D7DF7F3BEA}"/>
              </a:ext>
            </a:extLst>
          </p:cNvPr>
          <p:cNvSpPr/>
          <p:nvPr/>
        </p:nvSpPr>
        <p:spPr>
          <a:xfrm>
            <a:off x="1998810" y="2206306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75">
            <a:extLst>
              <a:ext uri="{FF2B5EF4-FFF2-40B4-BE49-F238E27FC236}">
                <a16:creationId xmlns:a16="http://schemas.microsoft.com/office/drawing/2014/main" xmlns="" id="{A22C9A70-CB2F-4C59-A345-B9A0F7AF204D}"/>
              </a:ext>
            </a:extLst>
          </p:cNvPr>
          <p:cNvSpPr/>
          <p:nvPr/>
        </p:nvSpPr>
        <p:spPr>
          <a:xfrm>
            <a:off x="3202569" y="281204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78">
            <a:extLst>
              <a:ext uri="{FF2B5EF4-FFF2-40B4-BE49-F238E27FC236}">
                <a16:creationId xmlns:a16="http://schemas.microsoft.com/office/drawing/2014/main" xmlns="" id="{69E9908C-2988-4C5D-ACE0-8C60EC30678D}"/>
              </a:ext>
            </a:extLst>
          </p:cNvPr>
          <p:cNvSpPr/>
          <p:nvPr/>
        </p:nvSpPr>
        <p:spPr>
          <a:xfrm>
            <a:off x="3744013" y="399508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rapezoid 10">
            <a:extLst>
              <a:ext uri="{FF2B5EF4-FFF2-40B4-BE49-F238E27FC236}">
                <a16:creationId xmlns:a16="http://schemas.microsoft.com/office/drawing/2014/main" xmlns="" id="{EA2FF6BC-F164-490B-B14D-AD112F849435}"/>
              </a:ext>
            </a:extLst>
          </p:cNvPr>
          <p:cNvSpPr/>
          <p:nvPr/>
        </p:nvSpPr>
        <p:spPr>
          <a:xfrm>
            <a:off x="3427203" y="3036947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115">
            <a:extLst>
              <a:ext uri="{FF2B5EF4-FFF2-40B4-BE49-F238E27FC236}">
                <a16:creationId xmlns:a16="http://schemas.microsoft.com/office/drawing/2014/main" xmlns="" id="{50E314D6-5E3E-488B-BADB-0EF5A91844B7}"/>
              </a:ext>
            </a:extLst>
          </p:cNvPr>
          <p:cNvGrpSpPr/>
          <p:nvPr/>
        </p:nvGrpSpPr>
        <p:grpSpPr>
          <a:xfrm>
            <a:off x="1909479" y="3857876"/>
            <a:ext cx="1093501" cy="1741553"/>
            <a:chOff x="6867874" y="3721883"/>
            <a:chExt cx="1093501" cy="1741553"/>
          </a:xfrm>
        </p:grpSpPr>
        <p:sp>
          <p:nvSpPr>
            <p:cNvPr id="32" name="Oval 7">
              <a:extLst>
                <a:ext uri="{FF2B5EF4-FFF2-40B4-BE49-F238E27FC236}">
                  <a16:creationId xmlns:a16="http://schemas.microsoft.com/office/drawing/2014/main" xmlns="" id="{8CAA43E6-A826-4517-B240-5A7576AF362F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ed Rectangle 108">
              <a:extLst>
                <a:ext uri="{FF2B5EF4-FFF2-40B4-BE49-F238E27FC236}">
                  <a16:creationId xmlns:a16="http://schemas.microsoft.com/office/drawing/2014/main" xmlns="" id="{32D38E84-2807-4A6A-9740-89CA7C1C7E95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Freeform 62">
            <a:extLst>
              <a:ext uri="{FF2B5EF4-FFF2-40B4-BE49-F238E27FC236}">
                <a16:creationId xmlns:a16="http://schemas.microsoft.com/office/drawing/2014/main" xmlns="" id="{FE4A0444-7ED1-4045-A423-2B93EC68D5F3}"/>
              </a:ext>
            </a:extLst>
          </p:cNvPr>
          <p:cNvSpPr/>
          <p:nvPr/>
        </p:nvSpPr>
        <p:spPr>
          <a:xfrm>
            <a:off x="1701030" y="424466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2">
            <a:extLst>
              <a:ext uri="{FF2B5EF4-FFF2-40B4-BE49-F238E27FC236}">
                <a16:creationId xmlns:a16="http://schemas.microsoft.com/office/drawing/2014/main" xmlns="" id="{26183967-A3C6-4C04-86C3-73C79FDD4FC1}"/>
              </a:ext>
            </a:extLst>
          </p:cNvPr>
          <p:cNvSpPr>
            <a:spLocks noChangeAspect="1"/>
          </p:cNvSpPr>
          <p:nvPr/>
        </p:nvSpPr>
        <p:spPr>
          <a:xfrm>
            <a:off x="629214" y="426183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xmlns="" id="{E0E2D9FC-F835-4775-9D3A-85C6FCBBBA56}"/>
              </a:ext>
            </a:extLst>
          </p:cNvPr>
          <p:cNvSpPr>
            <a:spLocks noChangeAspect="1"/>
          </p:cNvSpPr>
          <p:nvPr/>
        </p:nvSpPr>
        <p:spPr>
          <a:xfrm>
            <a:off x="2236260" y="2495512"/>
            <a:ext cx="520369" cy="335988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xmlns="" id="{DF2A2EE4-8B36-4DF9-B827-194AF47DD473}"/>
              </a:ext>
            </a:extLst>
          </p:cNvPr>
          <p:cNvSpPr>
            <a:spLocks noChangeAspect="1"/>
          </p:cNvSpPr>
          <p:nvPr/>
        </p:nvSpPr>
        <p:spPr>
          <a:xfrm>
            <a:off x="3948902" y="417389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ardrop 6">
            <a:extLst>
              <a:ext uri="{FF2B5EF4-FFF2-40B4-BE49-F238E27FC236}">
                <a16:creationId xmlns:a16="http://schemas.microsoft.com/office/drawing/2014/main" xmlns="" id="{3FF8E6D1-A5CA-4857-BFE4-E947E4F2F934}"/>
              </a:ext>
            </a:extLst>
          </p:cNvPr>
          <p:cNvSpPr/>
          <p:nvPr/>
        </p:nvSpPr>
        <p:spPr>
          <a:xfrm rot="8100000">
            <a:off x="1068850" y="3076223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Prostokąt zaokrąglony 39"/>
          <p:cNvSpPr/>
          <p:nvPr/>
        </p:nvSpPr>
        <p:spPr>
          <a:xfrm>
            <a:off x="4550685" y="1688076"/>
            <a:ext cx="7886976" cy="12361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Text Placeholder 1"/>
          <p:cNvSpPr txBox="1">
            <a:spLocks/>
          </p:cNvSpPr>
          <p:nvPr/>
        </p:nvSpPr>
        <p:spPr>
          <a:xfrm>
            <a:off x="4453524" y="1967427"/>
            <a:ext cx="7709556" cy="6774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bg1"/>
                </a:solidFill>
              </a:rPr>
              <a:t>Technologie 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Technologie strony serwera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4668982" y="2678231"/>
            <a:ext cx="223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</a:t>
            </a:r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zeroko stosowany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EF3642-0F5A-491E-8F0E-0D160914C939}"/>
              </a:ext>
            </a:extLst>
          </p:cNvPr>
          <p:cNvSpPr txBox="1"/>
          <p:nvPr/>
        </p:nvSpPr>
        <p:spPr>
          <a:xfrm>
            <a:off x="5129120" y="4952481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6" name="Picture 2" descr="Znalezione obrazy dla zapytania java spring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344" y="1466868"/>
            <a:ext cx="3445235" cy="88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359220" y="2726160"/>
            <a:ext cx="309762" cy="28366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4650765" y="3184990"/>
            <a:ext cx="2838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</a:t>
            </a:r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obrze opisany, istnieje wiele </a:t>
            </a:r>
            <a:r>
              <a:rPr lang="pl-PL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tutoriali</a:t>
            </a:r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poradników na jego temat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354651" y="3243321"/>
            <a:ext cx="309762" cy="28366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4673522" y="4824923"/>
            <a:ext cx="2231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stabilny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336464" y="4859204"/>
            <a:ext cx="309762" cy="28366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4650764" y="4052300"/>
            <a:ext cx="2483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u</a:t>
            </a:r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możliwia łatwe zarządzanie bezpieczeństwem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341003" y="4113877"/>
            <a:ext cx="309762" cy="28366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1" name="Prostokąt zaokrąglony 30"/>
          <p:cNvSpPr/>
          <p:nvPr/>
        </p:nvSpPr>
        <p:spPr>
          <a:xfrm>
            <a:off x="3513137" y="1269241"/>
            <a:ext cx="4585648" cy="4380931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AutoShape 4" descr="Znalezione obrazy dla zapytania node.js logo"/>
          <p:cNvSpPr>
            <a:spLocks noChangeAspect="1" noChangeArrowheads="1"/>
          </p:cNvSpPr>
          <p:nvPr/>
        </p:nvSpPr>
        <p:spPr bwMode="auto">
          <a:xfrm>
            <a:off x="155575" y="-12795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39" y="2720374"/>
            <a:ext cx="21336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AutoShape 11" descr="Znalezione obrazy dla zapytania PH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6715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038" name="Picture 14" descr="D:\Pobrane\ph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067" y="2737885"/>
            <a:ext cx="2597814" cy="19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Technologie strony klienta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4546149" y="3060375"/>
            <a:ext cx="3260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</a:t>
            </a:r>
            <a:r>
              <a:rPr lang="pl-PL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ramework</a:t>
            </a:r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pisany w </a:t>
            </a:r>
            <a:r>
              <a:rPr lang="pl-PL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TypeScript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BEF3642-0F5A-491E-8F0E-0D160914C939}"/>
              </a:ext>
            </a:extLst>
          </p:cNvPr>
          <p:cNvSpPr txBox="1"/>
          <p:nvPr/>
        </p:nvSpPr>
        <p:spPr>
          <a:xfrm>
            <a:off x="5006288" y="5334625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236388" y="3108304"/>
            <a:ext cx="309762" cy="28366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4527933" y="3567134"/>
            <a:ext cx="32785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</a:t>
            </a:r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prowadza podział na komponenty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231819" y="3625465"/>
            <a:ext cx="309762" cy="28366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4537042" y="4838571"/>
            <a:ext cx="223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umożliwia tworzenie dużych projektów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213632" y="4872852"/>
            <a:ext cx="309762" cy="28366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4527932" y="4065948"/>
            <a:ext cx="2483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p</a:t>
            </a:r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osiada wiele bibliotek, które można w prosty sposób doinstalować 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218171" y="4127525"/>
            <a:ext cx="309762" cy="28366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1" name="Prostokąt zaokrąglony 30"/>
          <p:cNvSpPr/>
          <p:nvPr/>
        </p:nvSpPr>
        <p:spPr>
          <a:xfrm>
            <a:off x="3513137" y="1119112"/>
            <a:ext cx="4585648" cy="5409905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AutoShape 4" descr="Znalezione obrazy dla zapytania node.js logo"/>
          <p:cNvSpPr>
            <a:spLocks noChangeAspect="1" noChangeArrowheads="1"/>
          </p:cNvSpPr>
          <p:nvPr/>
        </p:nvSpPr>
        <p:spPr bwMode="auto">
          <a:xfrm>
            <a:off x="155575" y="-12795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2" name="AutoShape 11" descr="Znalezione obrazy dla zapytania PH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6715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2050" name="Picture 2" descr="D:\Pobrane\angula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570" y="1387475"/>
            <a:ext cx="1552465" cy="155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4552962" y="5359467"/>
            <a:ext cx="26394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umożliwia łatwe rozszerzanie swoich funkcji poprzez dodawanie zewnętrznych bibliotek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229552" y="5393748"/>
            <a:ext cx="309762" cy="28366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5628" y="3152364"/>
            <a:ext cx="1503523" cy="1520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44" r="12164"/>
          <a:stretch/>
        </p:blipFill>
        <p:spPr bwMode="auto">
          <a:xfrm>
            <a:off x="251111" y="2879627"/>
            <a:ext cx="2887876" cy="208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92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err="1" smtClean="0"/>
              <a:t>Frameworki</a:t>
            </a:r>
            <a:r>
              <a:rPr lang="pl-PL" dirty="0" smtClean="0"/>
              <a:t> CSS</a:t>
            </a:r>
            <a:endParaRPr lang="en-US" dirty="0"/>
          </a:p>
        </p:txBody>
      </p:sp>
      <p:sp>
        <p:nvSpPr>
          <p:cNvPr id="39" name="AutoShape 4" descr="Znalezione obrazy dla zapytania node.js logo"/>
          <p:cNvSpPr>
            <a:spLocks noChangeAspect="1" noChangeArrowheads="1"/>
          </p:cNvSpPr>
          <p:nvPr/>
        </p:nvSpPr>
        <p:spPr bwMode="auto">
          <a:xfrm>
            <a:off x="155575" y="-12795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2" name="AutoShape 11" descr="Znalezione obrazy dla zapytania PH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6715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4" y="1387475"/>
            <a:ext cx="36004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141" y="1387475"/>
            <a:ext cx="357187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6" descr="Znalezione obrazy dla zapytania foundation zurb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87" y="3452403"/>
            <a:ext cx="355282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412" y="3142841"/>
            <a:ext cx="12858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3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Integracja z Google </a:t>
            </a:r>
            <a:r>
              <a:rPr lang="pl-PL" dirty="0" err="1" smtClean="0"/>
              <a:t>Maps</a:t>
            </a:r>
            <a:endParaRPr lang="en-US" dirty="0"/>
          </a:p>
        </p:txBody>
      </p:sp>
      <p:sp>
        <p:nvSpPr>
          <p:cNvPr id="39" name="AutoShape 4" descr="Znalezione obrazy dla zapytania node.js logo"/>
          <p:cNvSpPr>
            <a:spLocks noChangeAspect="1" noChangeArrowheads="1"/>
          </p:cNvSpPr>
          <p:nvPr/>
        </p:nvSpPr>
        <p:spPr bwMode="auto">
          <a:xfrm>
            <a:off x="155575" y="-12795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2" name="AutoShape 11" descr="Znalezione obrazy dla zapytania PH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6715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6" descr="Znalezione obrazy dla zapytania foundation zurb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" name="AutoShape 4" descr="Google Maps Platform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5" name="AutoShape 6" descr="Google Maps Platform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8" descr="Google Maps Platform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688" y="1387475"/>
            <a:ext cx="7815281" cy="259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13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33298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ko-KR" sz="4400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REST  API</a:t>
            </a:r>
            <a:endParaRPr lang="en-US" altLang="ko-KR" sz="4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5673725" y="546197"/>
            <a:ext cx="3260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bezstanowe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xmlns="" id="{ABEF3642-0F5A-491E-8F0E-0D160914C939}"/>
              </a:ext>
            </a:extLst>
          </p:cNvPr>
          <p:cNvSpPr txBox="1"/>
          <p:nvPr/>
        </p:nvSpPr>
        <p:spPr>
          <a:xfrm>
            <a:off x="6083446" y="3744117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612511" y="1319290"/>
            <a:ext cx="696466" cy="608930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5673725" y="1423700"/>
            <a:ext cx="5988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</a:t>
            </a:r>
            <a:r>
              <a:rPr lang="pl-PL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ddzielenie części klienta od części serwera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5673330" y="3368849"/>
            <a:ext cx="6048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endpointy</a:t>
            </a:r>
            <a:r>
              <a:rPr lang="pl-PL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pozwalają na dostęp do informacji 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5673330" y="2284403"/>
            <a:ext cx="5258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k</a:t>
            </a:r>
            <a:r>
              <a:rPr lang="pl-PL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lient wykonuje zapytanie do serwera, serwer daje odpowiedź z danymi 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5673330" y="4403786"/>
            <a:ext cx="5449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</a:t>
            </a:r>
            <a:r>
              <a:rPr lang="pl-PL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ożliwość łatwego testowania </a:t>
            </a:r>
            <a:r>
              <a:rPr lang="pl-PL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endpointów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xmlns="" id="{23D79841-3501-4E33-8D5E-DBDE8C1DFA2A}"/>
              </a:ext>
            </a:extLst>
          </p:cNvPr>
          <p:cNvSpPr txBox="1"/>
          <p:nvPr/>
        </p:nvSpPr>
        <p:spPr>
          <a:xfrm>
            <a:off x="5671062" y="5272325"/>
            <a:ext cx="5492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może z niego korzystać wiele rodzajów klientów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612511" y="2284403"/>
            <a:ext cx="696466" cy="608930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639804" y="3291273"/>
            <a:ext cx="696466" cy="608930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7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639804" y="4350874"/>
            <a:ext cx="696466" cy="608930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639804" y="5211177"/>
            <a:ext cx="696466" cy="608930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xmlns="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4612511" y="420813"/>
            <a:ext cx="696466" cy="608930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3777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>
            <a:extLst>
              <a:ext uri="{FF2B5EF4-FFF2-40B4-BE49-F238E27FC236}">
                <a16:creationId xmlns:a16="http://schemas.microsoft.com/office/drawing/2014/main" xmlns="" id="{25160770-261A-4D46-9DA5-9C9CDC4A24DC}"/>
              </a:ext>
            </a:extLst>
          </p:cNvPr>
          <p:cNvSpPr/>
          <p:nvPr/>
        </p:nvSpPr>
        <p:spPr>
          <a:xfrm rot="18900000" flipH="1">
            <a:off x="1859216" y="341010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xmlns="" id="{2D5C6913-3731-46C1-B593-32F47473EF2B}"/>
              </a:ext>
            </a:extLst>
          </p:cNvPr>
          <p:cNvSpPr/>
          <p:nvPr/>
        </p:nvSpPr>
        <p:spPr>
          <a:xfrm rot="2700000">
            <a:off x="3031286" y="337799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xmlns="" id="{943EE4B5-333C-4456-B4CA-FDD6D2EA4870}"/>
              </a:ext>
            </a:extLst>
          </p:cNvPr>
          <p:cNvSpPr/>
          <p:nvPr/>
        </p:nvSpPr>
        <p:spPr>
          <a:xfrm rot="21600000" flipH="1">
            <a:off x="2413804" y="311216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xmlns="" id="{52BE13A9-B654-4D6F-8DB3-CB88E52A1885}"/>
              </a:ext>
            </a:extLst>
          </p:cNvPr>
          <p:cNvSpPr/>
          <p:nvPr/>
        </p:nvSpPr>
        <p:spPr>
          <a:xfrm rot="16200000" flipH="1">
            <a:off x="1692454" y="40042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6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xmlns="" id="{2E345507-0DEB-426A-AACC-719C34C09E01}"/>
              </a:ext>
            </a:extLst>
          </p:cNvPr>
          <p:cNvSpPr/>
          <p:nvPr/>
        </p:nvSpPr>
        <p:spPr>
          <a:xfrm rot="16200000" flipH="1">
            <a:off x="3264554" y="400699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4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6">
            <a:extLst>
              <a:ext uri="{FF2B5EF4-FFF2-40B4-BE49-F238E27FC236}">
                <a16:creationId xmlns:a16="http://schemas.microsoft.com/office/drawing/2014/main" xmlns="" id="{D7E60B5B-50DD-431F-B6B7-0F1169C3FADB}"/>
              </a:ext>
            </a:extLst>
          </p:cNvPr>
          <p:cNvSpPr/>
          <p:nvPr/>
        </p:nvSpPr>
        <p:spPr>
          <a:xfrm>
            <a:off x="329550" y="399508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69">
            <a:extLst>
              <a:ext uri="{FF2B5EF4-FFF2-40B4-BE49-F238E27FC236}">
                <a16:creationId xmlns:a16="http://schemas.microsoft.com/office/drawing/2014/main" xmlns="" id="{9A7E855A-1A77-4F02-A0B7-51BD3D71535F}"/>
              </a:ext>
            </a:extLst>
          </p:cNvPr>
          <p:cNvSpPr/>
          <p:nvPr/>
        </p:nvSpPr>
        <p:spPr>
          <a:xfrm>
            <a:off x="826305" y="281204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72">
            <a:extLst>
              <a:ext uri="{FF2B5EF4-FFF2-40B4-BE49-F238E27FC236}">
                <a16:creationId xmlns:a16="http://schemas.microsoft.com/office/drawing/2014/main" xmlns="" id="{50F75434-1FC6-4D89-AB74-99D7DF7F3BEA}"/>
              </a:ext>
            </a:extLst>
          </p:cNvPr>
          <p:cNvSpPr/>
          <p:nvPr/>
        </p:nvSpPr>
        <p:spPr>
          <a:xfrm>
            <a:off x="1998810" y="2206306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75">
            <a:extLst>
              <a:ext uri="{FF2B5EF4-FFF2-40B4-BE49-F238E27FC236}">
                <a16:creationId xmlns:a16="http://schemas.microsoft.com/office/drawing/2014/main" xmlns="" id="{A22C9A70-CB2F-4C59-A345-B9A0F7AF204D}"/>
              </a:ext>
            </a:extLst>
          </p:cNvPr>
          <p:cNvSpPr/>
          <p:nvPr/>
        </p:nvSpPr>
        <p:spPr>
          <a:xfrm>
            <a:off x="3202569" y="281204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78">
            <a:extLst>
              <a:ext uri="{FF2B5EF4-FFF2-40B4-BE49-F238E27FC236}">
                <a16:creationId xmlns:a16="http://schemas.microsoft.com/office/drawing/2014/main" xmlns="" id="{69E9908C-2988-4C5D-ACE0-8C60EC30678D}"/>
              </a:ext>
            </a:extLst>
          </p:cNvPr>
          <p:cNvSpPr/>
          <p:nvPr/>
        </p:nvSpPr>
        <p:spPr>
          <a:xfrm>
            <a:off x="3744013" y="399508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rapezoid 10">
            <a:extLst>
              <a:ext uri="{FF2B5EF4-FFF2-40B4-BE49-F238E27FC236}">
                <a16:creationId xmlns:a16="http://schemas.microsoft.com/office/drawing/2014/main" xmlns="" id="{EA2FF6BC-F164-490B-B14D-AD112F849435}"/>
              </a:ext>
            </a:extLst>
          </p:cNvPr>
          <p:cNvSpPr/>
          <p:nvPr/>
        </p:nvSpPr>
        <p:spPr>
          <a:xfrm>
            <a:off x="3427203" y="3036947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115">
            <a:extLst>
              <a:ext uri="{FF2B5EF4-FFF2-40B4-BE49-F238E27FC236}">
                <a16:creationId xmlns:a16="http://schemas.microsoft.com/office/drawing/2014/main" xmlns="" id="{50E314D6-5E3E-488B-BADB-0EF5A91844B7}"/>
              </a:ext>
            </a:extLst>
          </p:cNvPr>
          <p:cNvGrpSpPr/>
          <p:nvPr/>
        </p:nvGrpSpPr>
        <p:grpSpPr>
          <a:xfrm>
            <a:off x="1909479" y="3857876"/>
            <a:ext cx="1093501" cy="1741553"/>
            <a:chOff x="6867874" y="3721883"/>
            <a:chExt cx="1093501" cy="1741553"/>
          </a:xfrm>
        </p:grpSpPr>
        <p:sp>
          <p:nvSpPr>
            <p:cNvPr id="32" name="Oval 7">
              <a:extLst>
                <a:ext uri="{FF2B5EF4-FFF2-40B4-BE49-F238E27FC236}">
                  <a16:creationId xmlns:a16="http://schemas.microsoft.com/office/drawing/2014/main" xmlns="" id="{8CAA43E6-A826-4517-B240-5A7576AF362F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ed Rectangle 108">
              <a:extLst>
                <a:ext uri="{FF2B5EF4-FFF2-40B4-BE49-F238E27FC236}">
                  <a16:creationId xmlns:a16="http://schemas.microsoft.com/office/drawing/2014/main" xmlns="" id="{32D38E84-2807-4A6A-9740-89CA7C1C7E95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Freeform 62">
            <a:extLst>
              <a:ext uri="{FF2B5EF4-FFF2-40B4-BE49-F238E27FC236}">
                <a16:creationId xmlns:a16="http://schemas.microsoft.com/office/drawing/2014/main" xmlns="" id="{FE4A0444-7ED1-4045-A423-2B93EC68D5F3}"/>
              </a:ext>
            </a:extLst>
          </p:cNvPr>
          <p:cNvSpPr/>
          <p:nvPr/>
        </p:nvSpPr>
        <p:spPr>
          <a:xfrm>
            <a:off x="1701030" y="424466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2">
            <a:extLst>
              <a:ext uri="{FF2B5EF4-FFF2-40B4-BE49-F238E27FC236}">
                <a16:creationId xmlns:a16="http://schemas.microsoft.com/office/drawing/2014/main" xmlns="" id="{26183967-A3C6-4C04-86C3-73C79FDD4FC1}"/>
              </a:ext>
            </a:extLst>
          </p:cNvPr>
          <p:cNvSpPr>
            <a:spLocks noChangeAspect="1"/>
          </p:cNvSpPr>
          <p:nvPr/>
        </p:nvSpPr>
        <p:spPr>
          <a:xfrm>
            <a:off x="629214" y="426183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xmlns="" id="{E0E2D9FC-F835-4775-9D3A-85C6FCBBBA56}"/>
              </a:ext>
            </a:extLst>
          </p:cNvPr>
          <p:cNvSpPr>
            <a:spLocks noChangeAspect="1"/>
          </p:cNvSpPr>
          <p:nvPr/>
        </p:nvSpPr>
        <p:spPr>
          <a:xfrm>
            <a:off x="2236260" y="2495512"/>
            <a:ext cx="520369" cy="335988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xmlns="" id="{DF2A2EE4-8B36-4DF9-B827-194AF47DD473}"/>
              </a:ext>
            </a:extLst>
          </p:cNvPr>
          <p:cNvSpPr>
            <a:spLocks noChangeAspect="1"/>
          </p:cNvSpPr>
          <p:nvPr/>
        </p:nvSpPr>
        <p:spPr>
          <a:xfrm>
            <a:off x="3948902" y="417389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ardrop 6">
            <a:extLst>
              <a:ext uri="{FF2B5EF4-FFF2-40B4-BE49-F238E27FC236}">
                <a16:creationId xmlns:a16="http://schemas.microsoft.com/office/drawing/2014/main" xmlns="" id="{3FF8E6D1-A5CA-4857-BFE4-E947E4F2F934}"/>
              </a:ext>
            </a:extLst>
          </p:cNvPr>
          <p:cNvSpPr/>
          <p:nvPr/>
        </p:nvSpPr>
        <p:spPr>
          <a:xfrm rot="8100000">
            <a:off x="1068850" y="3076223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Prostokąt zaokrąglony 39"/>
          <p:cNvSpPr/>
          <p:nvPr/>
        </p:nvSpPr>
        <p:spPr>
          <a:xfrm>
            <a:off x="4550685" y="1688076"/>
            <a:ext cx="7886976" cy="12361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Text Placeholder 1"/>
          <p:cNvSpPr txBox="1">
            <a:spLocks/>
          </p:cNvSpPr>
          <p:nvPr/>
        </p:nvSpPr>
        <p:spPr>
          <a:xfrm>
            <a:off x="4453524" y="1967427"/>
            <a:ext cx="7709556" cy="6774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bg1"/>
                </a:solidFill>
              </a:rPr>
              <a:t>Narzędzia</a:t>
            </a:r>
            <a:r>
              <a:rPr lang="pl-PL" dirty="0" smtClean="0">
                <a:solidFill>
                  <a:schemeClr val="bg1"/>
                </a:solidFill>
              </a:rPr>
              <a:t> 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0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Środowiska programistyczne</a:t>
            </a:r>
            <a:endParaRPr lang="en-US" dirty="0"/>
          </a:p>
        </p:txBody>
      </p:sp>
      <p:sp>
        <p:nvSpPr>
          <p:cNvPr id="39" name="AutoShape 4" descr="Znalezione obrazy dla zapytania node.js logo"/>
          <p:cNvSpPr>
            <a:spLocks noChangeAspect="1" noChangeArrowheads="1"/>
          </p:cNvSpPr>
          <p:nvPr/>
        </p:nvSpPr>
        <p:spPr bwMode="auto">
          <a:xfrm>
            <a:off x="155575" y="-12795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2" name="AutoShape 11" descr="Znalezione obrazy dla zapytania PH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6715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6" descr="Znalezione obrazy dla zapytania foundation zurb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2150"/>
            <a:ext cx="10108270" cy="585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rostokąt zaokrąglony 9"/>
          <p:cNvSpPr/>
          <p:nvPr/>
        </p:nvSpPr>
        <p:spPr>
          <a:xfrm>
            <a:off x="6870700" y="2840815"/>
            <a:ext cx="5827594" cy="956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317287" y="3048111"/>
            <a:ext cx="7125758" cy="54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dirty="0" smtClean="0">
                <a:solidFill>
                  <a:schemeClr val="bg1"/>
                </a:solidFill>
              </a:rPr>
              <a:t>Visual Studio </a:t>
            </a:r>
            <a:r>
              <a:rPr lang="pl-PL" sz="2800" dirty="0" err="1" smtClean="0">
                <a:solidFill>
                  <a:schemeClr val="bg1"/>
                </a:solidFill>
              </a:rPr>
              <a:t>Code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100" name="Picture 4" descr="Podobny obra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270" y="1167628"/>
            <a:ext cx="2083730" cy="162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99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Środowiska programistyczne</a:t>
            </a:r>
            <a:endParaRPr lang="en-US" dirty="0"/>
          </a:p>
        </p:txBody>
      </p:sp>
      <p:sp>
        <p:nvSpPr>
          <p:cNvPr id="39" name="AutoShape 4" descr="Znalezione obrazy dla zapytania node.js logo"/>
          <p:cNvSpPr>
            <a:spLocks noChangeAspect="1" noChangeArrowheads="1"/>
          </p:cNvSpPr>
          <p:nvPr/>
        </p:nvSpPr>
        <p:spPr bwMode="auto">
          <a:xfrm>
            <a:off x="155575" y="-12795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2" name="AutoShape 11" descr="Znalezione obrazy dla zapytania PH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6715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6" descr="Znalezione obrazy dla zapytania foundation zurb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8991"/>
            <a:ext cx="9784496" cy="5889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rostokąt zaokrąglony 9"/>
          <p:cNvSpPr/>
          <p:nvPr/>
        </p:nvSpPr>
        <p:spPr>
          <a:xfrm>
            <a:off x="6870700" y="2840815"/>
            <a:ext cx="5827594" cy="956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317287" y="3048111"/>
            <a:ext cx="7125758" cy="54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dirty="0" smtClean="0">
                <a:solidFill>
                  <a:schemeClr val="bg1"/>
                </a:solidFill>
              </a:rPr>
              <a:t>Spring </a:t>
            </a:r>
            <a:r>
              <a:rPr lang="pl-PL" sz="2800" dirty="0" err="1" smtClean="0">
                <a:solidFill>
                  <a:schemeClr val="bg1"/>
                </a:solidFill>
              </a:rPr>
              <a:t>Tool</a:t>
            </a:r>
            <a:r>
              <a:rPr lang="pl-PL" sz="2800" dirty="0" smtClean="0">
                <a:solidFill>
                  <a:schemeClr val="bg1"/>
                </a:solidFill>
              </a:rPr>
              <a:t> Suite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124" name="Picture 4" descr="Znalezione obrazy dla zapytania spring tool suite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03" r="72242" b="23714"/>
          <a:stretch/>
        </p:blipFill>
        <p:spPr bwMode="auto">
          <a:xfrm>
            <a:off x="10132088" y="922812"/>
            <a:ext cx="1686873" cy="181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078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194" y="620055"/>
            <a:ext cx="3493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altLang="ko-KR" sz="5400" dirty="0" smtClean="0">
                <a:solidFill>
                  <a:schemeClr val="bg1"/>
                </a:solidFill>
                <a:cs typeface="Arial" pitchFamily="34" charset="0"/>
              </a:rPr>
              <a:t>Cel pracy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34">
            <a:extLst>
              <a:ext uri="{FF2B5EF4-FFF2-40B4-BE49-F238E27FC236}">
                <a16:creationId xmlns:a16="http://schemas.microsoft.com/office/drawing/2014/main" xmlns="" id="{6C982B48-FC2C-468D-A03D-205A3F0BB3CC}"/>
              </a:ext>
            </a:extLst>
          </p:cNvPr>
          <p:cNvSpPr txBox="1"/>
          <p:nvPr/>
        </p:nvSpPr>
        <p:spPr>
          <a:xfrm>
            <a:off x="4393870" y="2551837"/>
            <a:ext cx="7042068" cy="175432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pl-PL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Celem pracy jest napisanie aplikacji przeglądarkowej służącej do planowania wycieczek turystycznych i udostępniania ich innym użytkownikom. B</a:t>
            </a:r>
            <a:r>
              <a:rPr lang="pl-PL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ędzie ona umożliwiać poznawanie atrakcji turystycznych i hoteli w danym regionie oraz dodanie ich do własnego planu wycieczki. </a:t>
            </a:r>
            <a:r>
              <a:rPr lang="pl-PL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pl-PL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Aplikacja będzie bazowała na technologiach Java oraz </a:t>
            </a:r>
            <a:r>
              <a:rPr lang="pl-PL" altLang="ko-KR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Angular</a:t>
            </a:r>
            <a:r>
              <a:rPr lang="pl-PL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r>
              <a:rPr lang="pl-PL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Środowisko do testowania</a:t>
            </a:r>
            <a:endParaRPr lang="en-US" dirty="0"/>
          </a:p>
        </p:txBody>
      </p:sp>
      <p:sp>
        <p:nvSpPr>
          <p:cNvPr id="39" name="AutoShape 4" descr="Znalezione obrazy dla zapytania node.js logo"/>
          <p:cNvSpPr>
            <a:spLocks noChangeAspect="1" noChangeArrowheads="1"/>
          </p:cNvSpPr>
          <p:nvPr/>
        </p:nvSpPr>
        <p:spPr bwMode="auto">
          <a:xfrm>
            <a:off x="155575" y="-12795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2" name="AutoShape 11" descr="Znalezione obrazy dla zapytania PH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6715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6" descr="Znalezione obrazy dla zapytania foundation zurb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37230"/>
            <a:ext cx="9512489" cy="5820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rostokąt zaokrąglony 9"/>
          <p:cNvSpPr/>
          <p:nvPr/>
        </p:nvSpPr>
        <p:spPr>
          <a:xfrm>
            <a:off x="6870700" y="2840815"/>
            <a:ext cx="5827594" cy="956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317287" y="3048111"/>
            <a:ext cx="7125758" cy="54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dirty="0" err="1" smtClean="0">
                <a:solidFill>
                  <a:schemeClr val="bg1"/>
                </a:solidFill>
              </a:rPr>
              <a:t>Postman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AutoShape 4" descr="Znalezione obrazy dla zapytania postman logo"/>
          <p:cNvSpPr>
            <a:spLocks noChangeAspect="1" noChangeArrowheads="1"/>
          </p:cNvSpPr>
          <p:nvPr/>
        </p:nvSpPr>
        <p:spPr bwMode="auto">
          <a:xfrm>
            <a:off x="155575" y="-1684338"/>
            <a:ext cx="35147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2996" y="942808"/>
            <a:ext cx="1775157" cy="1775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Prostokąt 4"/>
          <p:cNvSpPr/>
          <p:nvPr/>
        </p:nvSpPr>
        <p:spPr>
          <a:xfrm>
            <a:off x="0" y="2624446"/>
            <a:ext cx="1591294" cy="3776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445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System kontroli wersji</a:t>
            </a:r>
            <a:endParaRPr lang="en-US" dirty="0"/>
          </a:p>
        </p:txBody>
      </p:sp>
      <p:sp>
        <p:nvSpPr>
          <p:cNvPr id="39" name="AutoShape 4" descr="Znalezione obrazy dla zapytania node.js logo"/>
          <p:cNvSpPr>
            <a:spLocks noChangeAspect="1" noChangeArrowheads="1"/>
          </p:cNvSpPr>
          <p:nvPr/>
        </p:nvSpPr>
        <p:spPr bwMode="auto">
          <a:xfrm>
            <a:off x="155575" y="-12795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2" name="AutoShape 11" descr="Znalezione obrazy dla zapytania PH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6715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6" descr="Znalezione obrazy dla zapytania foundation zurb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412"/>
            <a:ext cx="10362613" cy="571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rostokąt zaokrąglony 9"/>
          <p:cNvSpPr/>
          <p:nvPr/>
        </p:nvSpPr>
        <p:spPr>
          <a:xfrm>
            <a:off x="7258848" y="2840814"/>
            <a:ext cx="5827594" cy="956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609766" y="3048110"/>
            <a:ext cx="7125758" cy="54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dirty="0" err="1" smtClean="0">
                <a:solidFill>
                  <a:schemeClr val="bg1"/>
                </a:solidFill>
              </a:rPr>
              <a:t>Github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173" name="Picture 5" descr="Podobny obra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9909" y="952443"/>
            <a:ext cx="1755888" cy="175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1330035" y="1745673"/>
            <a:ext cx="724395" cy="4512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/>
          <p:cNvSpPr/>
          <p:nvPr/>
        </p:nvSpPr>
        <p:spPr>
          <a:xfrm>
            <a:off x="1692232" y="3319197"/>
            <a:ext cx="1573482" cy="1602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8518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0878"/>
            <a:ext cx="9823551" cy="581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Program do obróbki grafiki</a:t>
            </a:r>
            <a:endParaRPr lang="en-US" dirty="0"/>
          </a:p>
        </p:txBody>
      </p:sp>
      <p:sp>
        <p:nvSpPr>
          <p:cNvPr id="39" name="AutoShape 4" descr="Znalezione obrazy dla zapytania node.js logo"/>
          <p:cNvSpPr>
            <a:spLocks noChangeAspect="1" noChangeArrowheads="1"/>
          </p:cNvSpPr>
          <p:nvPr/>
        </p:nvSpPr>
        <p:spPr bwMode="auto">
          <a:xfrm>
            <a:off x="155575" y="-127952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42" name="AutoShape 11" descr="Znalezione obrazy dla zapytania PH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671512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3" name="AutoShape 6" descr="Znalezione obrazy dla zapytania foundation zurb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10" name="Prostokąt zaokrąglony 9"/>
          <p:cNvSpPr/>
          <p:nvPr/>
        </p:nvSpPr>
        <p:spPr>
          <a:xfrm>
            <a:off x="7258848" y="2840814"/>
            <a:ext cx="5827594" cy="95676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6609766" y="3048110"/>
            <a:ext cx="7125758" cy="542174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dirty="0" err="1" smtClean="0">
                <a:solidFill>
                  <a:schemeClr val="bg1"/>
                </a:solidFill>
              </a:rPr>
              <a:t>Photoshop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AutoShape 4" descr="Znalezione obrazy dla zapytania photoshop logo"/>
          <p:cNvSpPr>
            <a:spLocks noChangeAspect="1" noChangeArrowheads="1"/>
          </p:cNvSpPr>
          <p:nvPr/>
        </p:nvSpPr>
        <p:spPr bwMode="auto">
          <a:xfrm>
            <a:off x="155575" y="-1684338"/>
            <a:ext cx="3600450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757" y="933604"/>
            <a:ext cx="1859133" cy="1813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4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42854" y="3179417"/>
            <a:ext cx="11573197" cy="724247"/>
          </a:xfrm>
        </p:spPr>
        <p:txBody>
          <a:bodyPr/>
          <a:lstStyle/>
          <a:p>
            <a:r>
              <a:rPr lang="pl-PL" sz="4800" dirty="0" smtClean="0"/>
              <a:t>Postęp prac</a:t>
            </a:r>
            <a:endParaRPr lang="en-US" sz="4800" dirty="0"/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xmlns="" id="{96449065-9CAA-49C2-90BE-4A834583E48F}"/>
              </a:ext>
            </a:extLst>
          </p:cNvPr>
          <p:cNvGrpSpPr/>
          <p:nvPr/>
        </p:nvGrpSpPr>
        <p:grpSpPr>
          <a:xfrm>
            <a:off x="3166281" y="941696"/>
            <a:ext cx="4858264" cy="4871171"/>
            <a:chOff x="2805800" y="1639598"/>
            <a:chExt cx="3844150" cy="3933111"/>
          </a:xfrm>
        </p:grpSpPr>
        <p:sp>
          <p:nvSpPr>
            <p:cNvPr id="8" name="Block Arc 14">
              <a:extLst>
                <a:ext uri="{FF2B5EF4-FFF2-40B4-BE49-F238E27FC236}">
                  <a16:creationId xmlns:a16="http://schemas.microsoft.com/office/drawing/2014/main" xmlns="" id="{CB13A220-5697-4F5A-821F-708B8CA882F0}"/>
                </a:ext>
              </a:extLst>
            </p:cNvPr>
            <p:cNvSpPr/>
            <p:nvPr/>
          </p:nvSpPr>
          <p:spPr>
            <a:xfrm>
              <a:off x="2891333" y="1904854"/>
              <a:ext cx="3667855" cy="3667855"/>
            </a:xfrm>
            <a:prstGeom prst="blockArc">
              <a:avLst>
                <a:gd name="adj1" fmla="val 5393158"/>
                <a:gd name="adj2" fmla="val 1720847"/>
                <a:gd name="adj3" fmla="val 21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xmlns="" id="{761A2927-E799-4264-93C9-3BAB452E5129}"/>
                </a:ext>
              </a:extLst>
            </p:cNvPr>
            <p:cNvSpPr/>
            <p:nvPr/>
          </p:nvSpPr>
          <p:spPr>
            <a:xfrm>
              <a:off x="4677191" y="4890845"/>
              <a:ext cx="88927" cy="6818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16">
              <a:extLst>
                <a:ext uri="{FF2B5EF4-FFF2-40B4-BE49-F238E27FC236}">
                  <a16:creationId xmlns:a16="http://schemas.microsoft.com/office/drawing/2014/main" xmlns="" id="{B423B2AE-1540-4B68-935C-BC29F288B2C9}"/>
                </a:ext>
              </a:extLst>
            </p:cNvPr>
            <p:cNvSpPr/>
            <p:nvPr/>
          </p:nvSpPr>
          <p:spPr>
            <a:xfrm>
              <a:off x="5950434" y="4366394"/>
              <a:ext cx="699516" cy="699516"/>
            </a:xfrm>
            <a:prstGeom prst="ellipse">
              <a:avLst/>
            </a:prstGeom>
            <a:solidFill>
              <a:schemeClr val="accent5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0">
              <a:extLst>
                <a:ext uri="{FF2B5EF4-FFF2-40B4-BE49-F238E27FC236}">
                  <a16:creationId xmlns:a16="http://schemas.microsoft.com/office/drawing/2014/main" xmlns="" id="{B69BE9BE-2175-4ECC-8491-87C33AB9EE72}"/>
                </a:ext>
              </a:extLst>
            </p:cNvPr>
            <p:cNvSpPr/>
            <p:nvPr/>
          </p:nvSpPr>
          <p:spPr>
            <a:xfrm>
              <a:off x="4412588" y="1639598"/>
              <a:ext cx="699516" cy="699516"/>
            </a:xfrm>
            <a:prstGeom prst="ellipse">
              <a:avLst/>
            </a:prstGeom>
            <a:solidFill>
              <a:schemeClr val="accent3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:a16="http://schemas.microsoft.com/office/drawing/2014/main" xmlns="" id="{B36F2384-A383-40C6-BE9A-76F2F563A9B1}"/>
                </a:ext>
              </a:extLst>
            </p:cNvPr>
            <p:cNvSpPr/>
            <p:nvPr/>
          </p:nvSpPr>
          <p:spPr>
            <a:xfrm>
              <a:off x="2805800" y="2610376"/>
              <a:ext cx="699516" cy="699516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:a16="http://schemas.microsoft.com/office/drawing/2014/main" xmlns="" id="{6E1C257C-2A6B-4FE3-B2A3-7DE47F11B71B}"/>
                </a:ext>
              </a:extLst>
            </p:cNvPr>
            <p:cNvSpPr/>
            <p:nvPr/>
          </p:nvSpPr>
          <p:spPr>
            <a:xfrm>
              <a:off x="2895523" y="4366394"/>
              <a:ext cx="699516" cy="699516"/>
            </a:xfrm>
            <a:prstGeom prst="ellipse">
              <a:avLst/>
            </a:prstGeom>
            <a:solidFill>
              <a:schemeClr val="accent1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53">
              <a:extLst>
                <a:ext uri="{FF2B5EF4-FFF2-40B4-BE49-F238E27FC236}">
                  <a16:creationId xmlns:a16="http://schemas.microsoft.com/office/drawing/2014/main" xmlns="" id="{897270A4-CBB7-44FA-A53C-D76810DA4304}"/>
                </a:ext>
              </a:extLst>
            </p:cNvPr>
            <p:cNvSpPr/>
            <p:nvPr/>
          </p:nvSpPr>
          <p:spPr>
            <a:xfrm>
              <a:off x="5936696" y="2510253"/>
              <a:ext cx="699516" cy="699516"/>
            </a:xfrm>
            <a:prstGeom prst="ellipse">
              <a:avLst/>
            </a:prstGeom>
            <a:solidFill>
              <a:schemeClr val="accent4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 descr="D:\Pobrane\outline-check_box-black-18\2x\outline_check_box_black_18d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36" y="4540054"/>
            <a:ext cx="423927" cy="42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D:\Pobrane\outline-check_box-black-18\2x\outline_check_box_black_18d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43" y="2365220"/>
            <a:ext cx="423927" cy="42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D:\Pobrane\outline-check_box-black-18\2x\outline_check_box_black_18d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13" y="1162908"/>
            <a:ext cx="423927" cy="42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D:\Pobrane\outline-check_box_outline_blank-black-18\2x\outline_check_box_outline_blank_black_18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890" y="2226915"/>
            <a:ext cx="452531" cy="4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:\Pobrane\outline-check_box_outline_blank-black-18\2x\outline_check_box_outline_blank_black_18d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252" y="4540054"/>
            <a:ext cx="452531" cy="4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24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Co zostało zrobione?</a:t>
            </a:r>
            <a:endParaRPr lang="en-US" dirty="0"/>
          </a:p>
        </p:txBody>
      </p:sp>
      <p:sp>
        <p:nvSpPr>
          <p:cNvPr id="28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1121486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6" y="1121739"/>
            <a:ext cx="493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Wstępny przegląd literatury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185130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6" y="1851553"/>
            <a:ext cx="597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Zaplanowanie i opisanie funkcji aplikacji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2600516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6" y="2600769"/>
            <a:ext cx="493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Wybranie technologii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333033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5" y="3330583"/>
            <a:ext cx="5373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Zaplanowanie struktury bazy danych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410324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6" y="4103493"/>
            <a:ext cx="6902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mechanizmu do autoryzacji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4833054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5" y="4833307"/>
            <a:ext cx="70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części serwerowej strony aplikacji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4" y="553345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5" y="5533703"/>
            <a:ext cx="493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części strony klienta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3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Co jest do zrobienia?</a:t>
            </a:r>
            <a:endParaRPr lang="en-US" dirty="0"/>
          </a:p>
        </p:txBody>
      </p:sp>
      <p:sp>
        <p:nvSpPr>
          <p:cNvPr id="28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1121486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5" y="1121739"/>
            <a:ext cx="84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Zakończenie pisania strony serwerowej oraz strony klienta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185130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6" y="1851553"/>
            <a:ext cx="597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Testowanie działania aplikacji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2600516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6" y="2600769"/>
            <a:ext cx="548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Studiowanie literatury – ciąg dalszy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333033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5" y="3330583"/>
            <a:ext cx="616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Wstawienie rzeczywistych danych do bazy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ardrop 13">
            <a:extLst>
              <a:ext uri="{FF2B5EF4-FFF2-40B4-BE49-F238E27FC236}">
                <a16:creationId xmlns:a16="http://schemas.microsoft.com/office/drawing/2014/main" xmlns="" id="{5CAAB939-05B0-4D68-A55E-E2A89ED6AF50}"/>
              </a:ext>
            </a:extLst>
          </p:cNvPr>
          <p:cNvSpPr/>
          <p:nvPr/>
        </p:nvSpPr>
        <p:spPr>
          <a:xfrm rot="2700000">
            <a:off x="476715" y="410324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xmlns="" id="{9DF88DCA-BA3D-4496-9D89-F1A91B1EE35D}"/>
              </a:ext>
            </a:extLst>
          </p:cNvPr>
          <p:cNvSpPr txBox="1"/>
          <p:nvPr/>
        </p:nvSpPr>
        <p:spPr>
          <a:xfrm>
            <a:off x="1149916" y="4103493"/>
            <a:ext cx="6902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części teoretycznej pracy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6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Dziękuję za uwagę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9525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16581" y="1743322"/>
            <a:ext cx="7090757" cy="792711"/>
            <a:chOff x="4745820" y="1304938"/>
            <a:chExt cx="6274753" cy="792711"/>
          </a:xfrm>
        </p:grpSpPr>
        <p:sp>
          <p:nvSpPr>
            <p:cNvPr id="8" name="TextBox 7"/>
            <p:cNvSpPr txBox="1"/>
            <p:nvPr/>
          </p:nvSpPr>
          <p:spPr>
            <a:xfrm>
              <a:off x="5895648" y="1820650"/>
              <a:ext cx="512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45820" y="1304938"/>
              <a:ext cx="958096" cy="780795"/>
              <a:chOff x="5324331" y="126218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26218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336113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pl-PL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180" y="606753"/>
            <a:ext cx="368489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altLang="ko-KR" sz="4000" dirty="0" smtClean="0">
                <a:solidFill>
                  <a:schemeClr val="bg1"/>
                </a:solidFill>
                <a:cs typeface="Arial" pitchFamily="34" charset="0"/>
              </a:rPr>
              <a:t>Główne </a:t>
            </a:r>
            <a:br>
              <a:rPr lang="pl-PL" altLang="ko-KR" sz="4000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pl-PL" altLang="ko-KR" sz="4000" dirty="0" smtClean="0">
                <a:solidFill>
                  <a:schemeClr val="bg1"/>
                </a:solidFill>
                <a:cs typeface="Arial" pitchFamily="34" charset="0"/>
              </a:rPr>
              <a:t>funkcjonalności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5715939" y="48767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1600" dirty="0"/>
              <a:t>Aplikacja stanowi bazę atrakcji turystycznych oraz noclegów, umożliwia wyszukiwanie obiektów dla konkretnych miast/regionów. Zawiera potrzebne informacje na temat każdego z  obiektów i przedstawia je w sposób usystematyzowany. </a:t>
            </a:r>
          </a:p>
        </p:txBody>
      </p:sp>
      <p:grpSp>
        <p:nvGrpSpPr>
          <p:cNvPr id="43" name="Group 4"/>
          <p:cNvGrpSpPr/>
          <p:nvPr/>
        </p:nvGrpSpPr>
        <p:grpSpPr>
          <a:xfrm>
            <a:off x="4416580" y="487677"/>
            <a:ext cx="1082692" cy="780795"/>
            <a:chOff x="5324331" y="1449052"/>
            <a:chExt cx="958096" cy="780795"/>
          </a:xfrm>
        </p:grpSpPr>
        <p:sp>
          <p:nvSpPr>
            <p:cNvPr id="44" name="Oval 5"/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6"/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2"/>
          <p:cNvGrpSpPr/>
          <p:nvPr/>
        </p:nvGrpSpPr>
        <p:grpSpPr>
          <a:xfrm>
            <a:off x="4416580" y="2977948"/>
            <a:ext cx="7090758" cy="780795"/>
            <a:chOff x="4745819" y="1431154"/>
            <a:chExt cx="6274754" cy="780795"/>
          </a:xfrm>
        </p:grpSpPr>
        <p:sp>
          <p:nvSpPr>
            <p:cNvPr id="47" name="TextBox 7"/>
            <p:cNvSpPr txBox="1"/>
            <p:nvPr/>
          </p:nvSpPr>
          <p:spPr>
            <a:xfrm>
              <a:off x="5895648" y="1820650"/>
              <a:ext cx="512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48" name="Group 4"/>
            <p:cNvGrpSpPr/>
            <p:nvPr/>
          </p:nvGrpSpPr>
          <p:grpSpPr>
            <a:xfrm>
              <a:off x="4745819" y="1431154"/>
              <a:ext cx="958096" cy="780795"/>
              <a:chOff x="5324330" y="1388398"/>
              <a:chExt cx="958096" cy="780795"/>
            </a:xfrm>
          </p:grpSpPr>
          <p:sp>
            <p:nvSpPr>
              <p:cNvPr id="49" name="Oval 5"/>
              <p:cNvSpPr/>
              <p:nvPr/>
            </p:nvSpPr>
            <p:spPr>
              <a:xfrm>
                <a:off x="5412980" y="1388398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6"/>
              <p:cNvSpPr txBox="1"/>
              <p:nvPr/>
            </p:nvSpPr>
            <p:spPr>
              <a:xfrm>
                <a:off x="5324330" y="1464967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pl-PL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1" name="Group 2"/>
          <p:cNvGrpSpPr/>
          <p:nvPr/>
        </p:nvGrpSpPr>
        <p:grpSpPr>
          <a:xfrm>
            <a:off x="4416581" y="5414758"/>
            <a:ext cx="7090757" cy="780795"/>
            <a:chOff x="4745820" y="1655584"/>
            <a:chExt cx="6274753" cy="780795"/>
          </a:xfrm>
        </p:grpSpPr>
        <p:sp>
          <p:nvSpPr>
            <p:cNvPr id="52" name="TextBox 7"/>
            <p:cNvSpPr txBox="1"/>
            <p:nvPr/>
          </p:nvSpPr>
          <p:spPr>
            <a:xfrm>
              <a:off x="5895648" y="1820650"/>
              <a:ext cx="512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53" name="Group 4"/>
            <p:cNvGrpSpPr/>
            <p:nvPr/>
          </p:nvGrpSpPr>
          <p:grpSpPr>
            <a:xfrm>
              <a:off x="4745820" y="1655584"/>
              <a:ext cx="958096" cy="780795"/>
              <a:chOff x="5324331" y="1612828"/>
              <a:chExt cx="958096" cy="780795"/>
            </a:xfrm>
          </p:grpSpPr>
          <p:sp>
            <p:nvSpPr>
              <p:cNvPr id="83" name="Oval 5"/>
              <p:cNvSpPr/>
              <p:nvPr/>
            </p:nvSpPr>
            <p:spPr>
              <a:xfrm>
                <a:off x="5412981" y="1612828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6"/>
              <p:cNvSpPr txBox="1"/>
              <p:nvPr/>
            </p:nvSpPr>
            <p:spPr>
              <a:xfrm>
                <a:off x="5324331" y="1690590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pl-PL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5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85" name="Group 2"/>
          <p:cNvGrpSpPr/>
          <p:nvPr/>
        </p:nvGrpSpPr>
        <p:grpSpPr>
          <a:xfrm>
            <a:off x="4416581" y="4257456"/>
            <a:ext cx="7090757" cy="780795"/>
            <a:chOff x="4745820" y="1651175"/>
            <a:chExt cx="6274753" cy="780795"/>
          </a:xfrm>
        </p:grpSpPr>
        <p:sp>
          <p:nvSpPr>
            <p:cNvPr id="86" name="TextBox 7"/>
            <p:cNvSpPr txBox="1"/>
            <p:nvPr/>
          </p:nvSpPr>
          <p:spPr>
            <a:xfrm>
              <a:off x="5895648" y="1820650"/>
              <a:ext cx="512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87" name="Group 4"/>
            <p:cNvGrpSpPr/>
            <p:nvPr/>
          </p:nvGrpSpPr>
          <p:grpSpPr>
            <a:xfrm>
              <a:off x="4745820" y="1651175"/>
              <a:ext cx="958096" cy="780795"/>
              <a:chOff x="5324331" y="1608419"/>
              <a:chExt cx="958096" cy="780795"/>
            </a:xfrm>
          </p:grpSpPr>
          <p:sp>
            <p:nvSpPr>
              <p:cNvPr id="88" name="Oval 5"/>
              <p:cNvSpPr/>
              <p:nvPr/>
            </p:nvSpPr>
            <p:spPr>
              <a:xfrm>
                <a:off x="5412982" y="1608419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TextBox 6"/>
              <p:cNvSpPr txBox="1"/>
              <p:nvPr/>
            </p:nvSpPr>
            <p:spPr>
              <a:xfrm>
                <a:off x="5324331" y="1675652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pl-PL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4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2" name="Prostokąt 11"/>
          <p:cNvSpPr/>
          <p:nvPr/>
        </p:nvSpPr>
        <p:spPr>
          <a:xfrm>
            <a:off x="5715939" y="171474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1600" dirty="0"/>
              <a:t>Aplikacja </a:t>
            </a:r>
            <a:r>
              <a:rPr lang="pl-PL" sz="1600" dirty="0" smtClean="0"/>
              <a:t>daje </a:t>
            </a:r>
            <a:r>
              <a:rPr lang="pl-PL" sz="1600" dirty="0" smtClean="0"/>
              <a:t>możliwość </a:t>
            </a:r>
            <a:r>
              <a:rPr lang="pl-PL" sz="1600" dirty="0"/>
              <a:t>planowania całego wyjazdu. Użytkownik może utworzyć własną wycieczkę, po czym dodawać do niej </a:t>
            </a:r>
            <a:r>
              <a:rPr lang="pl-PL" sz="1600" dirty="0" smtClean="0"/>
              <a:t>obiekty, </a:t>
            </a:r>
            <a:r>
              <a:rPr lang="pl-PL" sz="1600" dirty="0"/>
              <a:t>które go interesują. W ten sposób otrzymuje listę obiektów do odwiedzenia.</a:t>
            </a:r>
          </a:p>
        </p:txBody>
      </p:sp>
      <p:sp>
        <p:nvSpPr>
          <p:cNvPr id="90" name="Prostokąt 89"/>
          <p:cNvSpPr/>
          <p:nvPr/>
        </p:nvSpPr>
        <p:spPr>
          <a:xfrm>
            <a:off x="5715939" y="2921167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1600" dirty="0"/>
              <a:t>Użytkownik może utworzyć grafik wycieczki. Aby to zrobić, podaje daty, w których zamierza odbyć wycieczkę, a następnie określa konkretne godziny zwiedzania poszczególnych wybranych atrakcji. Docelowo otrzymuje grafik wycieczki rozłożony w czasie.</a:t>
            </a:r>
          </a:p>
        </p:txBody>
      </p:sp>
      <p:sp>
        <p:nvSpPr>
          <p:cNvPr id="91" name="Prostokąt 90"/>
          <p:cNvSpPr/>
          <p:nvPr/>
        </p:nvSpPr>
        <p:spPr>
          <a:xfrm>
            <a:off x="5715939" y="422687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1600" dirty="0"/>
              <a:t>Gdy użytkownik ma  utworzoną wycieczkę, może zobaczyć automatycznie generowaną mapę, na której zaznaczone są miejsca dodane do wycieczki.</a:t>
            </a:r>
          </a:p>
        </p:txBody>
      </p:sp>
      <p:sp>
        <p:nvSpPr>
          <p:cNvPr id="92" name="Prostokąt 91"/>
          <p:cNvSpPr/>
          <p:nvPr/>
        </p:nvSpPr>
        <p:spPr>
          <a:xfrm>
            <a:off x="5715939" y="5379770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1600" dirty="0"/>
              <a:t>Utworzone wycieczki użytkownik może udostępniać innym użytkownikom. Może też oglądać wycieczki udostępnione przez innych.</a:t>
            </a:r>
          </a:p>
        </p:txBody>
      </p:sp>
    </p:spTree>
    <p:extLst>
      <p:ext uri="{BB962C8B-B14F-4D97-AF65-F5344CB8AC3E}">
        <p14:creationId xmlns:p14="http://schemas.microsoft.com/office/powerpoint/2010/main" val="900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3950" y="3063497"/>
            <a:ext cx="6200630" cy="677416"/>
          </a:xfrm>
        </p:spPr>
        <p:txBody>
          <a:bodyPr/>
          <a:lstStyle/>
          <a:p>
            <a:r>
              <a:rPr lang="pl-PL" dirty="0" smtClean="0"/>
              <a:t>Podobne aplikacje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1351128" y="2616450"/>
            <a:ext cx="4449171" cy="16250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ko-KR" sz="3200" dirty="0" smtClean="0">
                <a:cs typeface="Arial" pitchFamily="34" charset="0"/>
              </a:rPr>
              <a:t>Lokalni przewodnicy od Google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2050" name="Picture 2" descr="F:\Studia\SEM 6\INZ\Inz\inz\Other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217" y="-1"/>
            <a:ext cx="432378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6" y="232659"/>
            <a:ext cx="11896725" cy="724247"/>
          </a:xfrm>
        </p:spPr>
        <p:txBody>
          <a:bodyPr/>
          <a:lstStyle/>
          <a:p>
            <a:r>
              <a:rPr lang="pl-PL" dirty="0" smtClean="0"/>
              <a:t>Lokalni przewodnicy - ciekawe funkcje</a:t>
            </a:r>
            <a:endParaRPr lang="en-US" dirty="0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xmlns="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:a16="http://schemas.microsoft.com/office/drawing/2014/main" xmlns="" id="{7F4A25E9-198B-422F-9DB0-22F7D8F38520}"/>
              </a:ext>
            </a:extLst>
          </p:cNvPr>
          <p:cNvGrpSpPr/>
          <p:nvPr/>
        </p:nvGrpSpPr>
        <p:grpSpPr>
          <a:xfrm>
            <a:off x="1626633" y="4785364"/>
            <a:ext cx="432048" cy="432048"/>
            <a:chOff x="763134" y="4698935"/>
            <a:chExt cx="432048" cy="432048"/>
          </a:xfrm>
        </p:grpSpPr>
        <p:sp>
          <p:nvSpPr>
            <p:cNvPr id="5" name="Teardrop 6">
              <a:extLst>
                <a:ext uri="{FF2B5EF4-FFF2-40B4-BE49-F238E27FC236}">
                  <a16:creationId xmlns:a16="http://schemas.microsoft.com/office/drawing/2014/main" xmlns="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xmlns="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xmlns="" id="{8B3A6BEB-40C5-49A0-971F-121E80535529}"/>
              </a:ext>
            </a:extLst>
          </p:cNvPr>
          <p:cNvGrpSpPr/>
          <p:nvPr/>
        </p:nvGrpSpPr>
        <p:grpSpPr>
          <a:xfrm>
            <a:off x="5537590" y="4799682"/>
            <a:ext cx="432048" cy="432048"/>
            <a:chOff x="763134" y="4698935"/>
            <a:chExt cx="432048" cy="432048"/>
          </a:xfrm>
        </p:grpSpPr>
        <p:sp>
          <p:nvSpPr>
            <p:cNvPr id="13" name="Teardrop 36">
              <a:extLst>
                <a:ext uri="{FF2B5EF4-FFF2-40B4-BE49-F238E27FC236}">
                  <a16:creationId xmlns:a16="http://schemas.microsoft.com/office/drawing/2014/main" xmlns="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xmlns="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xmlns="" id="{0769E287-90A3-4C17-9C4E-466A30AB7422}"/>
              </a:ext>
            </a:extLst>
          </p:cNvPr>
          <p:cNvGrpSpPr/>
          <p:nvPr/>
        </p:nvGrpSpPr>
        <p:grpSpPr>
          <a:xfrm>
            <a:off x="9692106" y="4799682"/>
            <a:ext cx="432048" cy="432048"/>
            <a:chOff x="763134" y="4698935"/>
            <a:chExt cx="432048" cy="432048"/>
          </a:xfrm>
        </p:grpSpPr>
        <p:sp>
          <p:nvSpPr>
            <p:cNvPr id="25" name="Teardrop 48">
              <a:extLst>
                <a:ext uri="{FF2B5EF4-FFF2-40B4-BE49-F238E27FC236}">
                  <a16:creationId xmlns:a16="http://schemas.microsoft.com/office/drawing/2014/main" xmlns="" id="{D3786390-1FF9-433D-96E6-D2B65523A3F2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50">
              <a:extLst>
                <a:ext uri="{FF2B5EF4-FFF2-40B4-BE49-F238E27FC236}">
                  <a16:creationId xmlns:a16="http://schemas.microsoft.com/office/drawing/2014/main" xmlns="" id="{62FB6734-D000-4D0A-A3B6-86BECDF895B7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C982B48-FC2C-468D-A03D-205A3F0BB3CC}"/>
              </a:ext>
            </a:extLst>
          </p:cNvPr>
          <p:cNvSpPr txBox="1"/>
          <p:nvPr/>
        </p:nvSpPr>
        <p:spPr>
          <a:xfrm>
            <a:off x="1465137" y="2350432"/>
            <a:ext cx="2328941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Możliwość </a:t>
            </a:r>
            <a:r>
              <a:rPr lang="pl-PL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dodawania zdjęć i informacji o miejscach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Straight Connector 60">
            <a:extLst>
              <a:ext uri="{FF2B5EF4-FFF2-40B4-BE49-F238E27FC236}">
                <a16:creationId xmlns:a16="http://schemas.microsoft.com/office/drawing/2014/main" xmlns="" id="{EDAEC66A-6E14-48E2-B47A-B3E89B8F17F3}"/>
              </a:ext>
            </a:extLst>
          </p:cNvPr>
          <p:cNvCxnSpPr/>
          <p:nvPr/>
        </p:nvCxnSpPr>
        <p:spPr>
          <a:xfrm>
            <a:off x="1425417" y="2350432"/>
            <a:ext cx="2" cy="151914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EBF1488-E7CE-4E5A-821D-AE900512286B}"/>
              </a:ext>
            </a:extLst>
          </p:cNvPr>
          <p:cNvSpPr txBox="1"/>
          <p:nvPr/>
        </p:nvSpPr>
        <p:spPr>
          <a:xfrm>
            <a:off x="5247156" y="2350432"/>
            <a:ext cx="2859613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Zdobywanie </a:t>
            </a:r>
            <a:r>
              <a:rPr lang="pl-PL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kolejnych poziomów na podstawie ilości posiadanych punktów, punkty zdobywa się za dodawanie nowych opinii lub informacji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4" name="Straight Connector 91">
            <a:extLst>
              <a:ext uri="{FF2B5EF4-FFF2-40B4-BE49-F238E27FC236}">
                <a16:creationId xmlns:a16="http://schemas.microsoft.com/office/drawing/2014/main" xmlns="" id="{BC8DF6D8-5E01-491F-AF79-A44EE6F696B8}"/>
              </a:ext>
            </a:extLst>
          </p:cNvPr>
          <p:cNvCxnSpPr/>
          <p:nvPr/>
        </p:nvCxnSpPr>
        <p:spPr>
          <a:xfrm>
            <a:off x="5171628" y="235043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B7979DE-0A13-4392-A7A9-A432DBA1726C}"/>
              </a:ext>
            </a:extLst>
          </p:cNvPr>
          <p:cNvSpPr txBox="1"/>
          <p:nvPr/>
        </p:nvSpPr>
        <p:spPr>
          <a:xfrm>
            <a:off x="9154440" y="2350432"/>
            <a:ext cx="2023076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Możliwość przeglądania dodanych lub zmodyfikowanych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przez siebie informacji</a:t>
            </a:r>
          </a:p>
        </p:txBody>
      </p:sp>
      <p:cxnSp>
        <p:nvCxnSpPr>
          <p:cNvPr id="52" name="Straight Connector 101">
            <a:extLst>
              <a:ext uri="{FF2B5EF4-FFF2-40B4-BE49-F238E27FC236}">
                <a16:creationId xmlns:a16="http://schemas.microsoft.com/office/drawing/2014/main" xmlns="" id="{364ADE02-5694-4952-9361-CF0296D7D909}"/>
              </a:ext>
            </a:extLst>
          </p:cNvPr>
          <p:cNvCxnSpPr/>
          <p:nvPr/>
        </p:nvCxnSpPr>
        <p:spPr>
          <a:xfrm>
            <a:off x="9123734" y="2286118"/>
            <a:ext cx="10011" cy="158345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4836000" y="4434508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ko-KR" sz="3200" dirty="0" err="1" smtClean="0">
                <a:cs typeface="Arial" pitchFamily="34" charset="0"/>
              </a:rPr>
              <a:t>TripAdvisor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"/>
          <a:stretch/>
        </p:blipFill>
        <p:spPr bwMode="auto">
          <a:xfrm>
            <a:off x="0" y="15050"/>
            <a:ext cx="12192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1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Trip Advisor - ciekawe funkcje</a:t>
            </a:r>
            <a:endParaRPr lang="en-US" dirty="0"/>
          </a:p>
        </p:txBody>
      </p:sp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xmlns="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:a16="http://schemas.microsoft.com/office/drawing/2014/main" xmlns="" id="{7F4A25E9-198B-422F-9DB0-22F7D8F38520}"/>
              </a:ext>
            </a:extLst>
          </p:cNvPr>
          <p:cNvGrpSpPr/>
          <p:nvPr/>
        </p:nvGrpSpPr>
        <p:grpSpPr>
          <a:xfrm>
            <a:off x="1626633" y="4785364"/>
            <a:ext cx="432048" cy="432048"/>
            <a:chOff x="763134" y="4698935"/>
            <a:chExt cx="432048" cy="432048"/>
          </a:xfrm>
        </p:grpSpPr>
        <p:sp>
          <p:nvSpPr>
            <p:cNvPr id="5" name="Teardrop 6">
              <a:extLst>
                <a:ext uri="{FF2B5EF4-FFF2-40B4-BE49-F238E27FC236}">
                  <a16:creationId xmlns:a16="http://schemas.microsoft.com/office/drawing/2014/main" xmlns="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:a16="http://schemas.microsoft.com/office/drawing/2014/main" xmlns="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:a16="http://schemas.microsoft.com/office/drawing/2014/main" xmlns="" id="{8B3A6BEB-40C5-49A0-971F-121E80535529}"/>
              </a:ext>
            </a:extLst>
          </p:cNvPr>
          <p:cNvGrpSpPr/>
          <p:nvPr/>
        </p:nvGrpSpPr>
        <p:grpSpPr>
          <a:xfrm>
            <a:off x="5537590" y="4799682"/>
            <a:ext cx="432048" cy="432048"/>
            <a:chOff x="763134" y="4698935"/>
            <a:chExt cx="432048" cy="432048"/>
          </a:xfrm>
        </p:grpSpPr>
        <p:sp>
          <p:nvSpPr>
            <p:cNvPr id="13" name="Teardrop 36">
              <a:extLst>
                <a:ext uri="{FF2B5EF4-FFF2-40B4-BE49-F238E27FC236}">
                  <a16:creationId xmlns:a16="http://schemas.microsoft.com/office/drawing/2014/main" xmlns="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:a16="http://schemas.microsoft.com/office/drawing/2014/main" xmlns="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:a16="http://schemas.microsoft.com/office/drawing/2014/main" xmlns="" id="{0769E287-90A3-4C17-9C4E-466A30AB7422}"/>
              </a:ext>
            </a:extLst>
          </p:cNvPr>
          <p:cNvGrpSpPr/>
          <p:nvPr/>
        </p:nvGrpSpPr>
        <p:grpSpPr>
          <a:xfrm>
            <a:off x="9692106" y="4799682"/>
            <a:ext cx="432048" cy="432048"/>
            <a:chOff x="763134" y="4698935"/>
            <a:chExt cx="432048" cy="432048"/>
          </a:xfrm>
        </p:grpSpPr>
        <p:sp>
          <p:nvSpPr>
            <p:cNvPr id="25" name="Teardrop 48">
              <a:extLst>
                <a:ext uri="{FF2B5EF4-FFF2-40B4-BE49-F238E27FC236}">
                  <a16:creationId xmlns:a16="http://schemas.microsoft.com/office/drawing/2014/main" xmlns="" id="{D3786390-1FF9-433D-96E6-D2B65523A3F2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50">
              <a:extLst>
                <a:ext uri="{FF2B5EF4-FFF2-40B4-BE49-F238E27FC236}">
                  <a16:creationId xmlns:a16="http://schemas.microsoft.com/office/drawing/2014/main" xmlns="" id="{62FB6734-D000-4D0A-A3B6-86BECDF895B7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C982B48-FC2C-468D-A03D-205A3F0BB3CC}"/>
              </a:ext>
            </a:extLst>
          </p:cNvPr>
          <p:cNvSpPr txBox="1"/>
          <p:nvPr/>
        </p:nvSpPr>
        <p:spPr>
          <a:xfrm>
            <a:off x="1465137" y="2350432"/>
            <a:ext cx="1946803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Baza przydatnych informacji na temat poszczególnych atrakcji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Straight Connector 60">
            <a:extLst>
              <a:ext uri="{FF2B5EF4-FFF2-40B4-BE49-F238E27FC236}">
                <a16:creationId xmlns:a16="http://schemas.microsoft.com/office/drawing/2014/main" xmlns="" id="{EDAEC66A-6E14-48E2-B47A-B3E89B8F17F3}"/>
              </a:ext>
            </a:extLst>
          </p:cNvPr>
          <p:cNvCxnSpPr/>
          <p:nvPr/>
        </p:nvCxnSpPr>
        <p:spPr>
          <a:xfrm>
            <a:off x="1425417" y="2350432"/>
            <a:ext cx="2" cy="151914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0EBF1488-E7CE-4E5A-821D-AE900512286B}"/>
              </a:ext>
            </a:extLst>
          </p:cNvPr>
          <p:cNvSpPr txBox="1"/>
          <p:nvPr/>
        </p:nvSpPr>
        <p:spPr>
          <a:xfrm>
            <a:off x="5247156" y="2350432"/>
            <a:ext cx="2859613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ożliwość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wyszukiwania atrakcji na podstawie regionu, którym użytkownik jest zainteresowany</a:t>
            </a:r>
          </a:p>
          <a:p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4" name="Straight Connector 91">
            <a:extLst>
              <a:ext uri="{FF2B5EF4-FFF2-40B4-BE49-F238E27FC236}">
                <a16:creationId xmlns:a16="http://schemas.microsoft.com/office/drawing/2014/main" xmlns="" id="{BC8DF6D8-5E01-491F-AF79-A44EE6F696B8}"/>
              </a:ext>
            </a:extLst>
          </p:cNvPr>
          <p:cNvCxnSpPr/>
          <p:nvPr/>
        </p:nvCxnSpPr>
        <p:spPr>
          <a:xfrm>
            <a:off x="5171628" y="235043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FB7979DE-0A13-4392-A7A9-A432DBA1726C}"/>
              </a:ext>
            </a:extLst>
          </p:cNvPr>
          <p:cNvSpPr txBox="1"/>
          <p:nvPr/>
        </p:nvSpPr>
        <p:spPr>
          <a:xfrm>
            <a:off x="9154440" y="2350432"/>
            <a:ext cx="2023076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ożliwość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oceniania i komentowania atrakcji</a:t>
            </a:r>
          </a:p>
        </p:txBody>
      </p:sp>
      <p:cxnSp>
        <p:nvCxnSpPr>
          <p:cNvPr id="52" name="Straight Connector 101">
            <a:extLst>
              <a:ext uri="{FF2B5EF4-FFF2-40B4-BE49-F238E27FC236}">
                <a16:creationId xmlns:a16="http://schemas.microsoft.com/office/drawing/2014/main" xmlns="" id="{364ADE02-5694-4952-9361-CF0296D7D909}"/>
              </a:ext>
            </a:extLst>
          </p:cNvPr>
          <p:cNvCxnSpPr/>
          <p:nvPr/>
        </p:nvCxnSpPr>
        <p:spPr>
          <a:xfrm>
            <a:off x="9123734" y="2286118"/>
            <a:ext cx="10011" cy="158345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8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xmlns="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304943" y="3159000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ko-KR" sz="3200" dirty="0" smtClean="0">
                <a:cs typeface="Arial" pitchFamily="34" charset="0"/>
              </a:rPr>
              <a:t>Mój rower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3074" name="Picture 2" descr="F:\Studia\SEM 6\INZ\Inz\inz\Other\mro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43" y="0"/>
            <a:ext cx="9100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0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3395</TotalTime>
  <Words>512</Words>
  <Application>Microsoft Office PowerPoint</Application>
  <PresentationFormat>Niestandardowy</PresentationFormat>
  <Paragraphs>84</Paragraphs>
  <Slides>26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26</vt:i4>
      </vt:variant>
    </vt:vector>
  </HeadingPairs>
  <TitlesOfParts>
    <vt:vector size="29" baseType="lpstr">
      <vt:lpstr>Cover and End Slide Master</vt:lpstr>
      <vt:lpstr>Contents Slide Master</vt:lpstr>
      <vt:lpstr>Section Break Slide Master</vt:lpstr>
      <vt:lpstr>Aplikacja do planowania wycieczek turystycznych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TOSZIBA</cp:lastModifiedBy>
  <cp:revision>116</cp:revision>
  <dcterms:created xsi:type="dcterms:W3CDTF">2018-04-24T17:14:44Z</dcterms:created>
  <dcterms:modified xsi:type="dcterms:W3CDTF">2019-05-06T12:54:59Z</dcterms:modified>
</cp:coreProperties>
</file>